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2"/>
  </p:notesMasterIdLst>
  <p:sldIdLst>
    <p:sldId id="258" r:id="rId2"/>
    <p:sldId id="264" r:id="rId3"/>
    <p:sldId id="257" r:id="rId4"/>
    <p:sldId id="256" r:id="rId5"/>
    <p:sldId id="262" r:id="rId6"/>
    <p:sldId id="259" r:id="rId7"/>
    <p:sldId id="260" r:id="rId8"/>
    <p:sldId id="261" r:id="rId9"/>
    <p:sldId id="263" r:id="rId10"/>
    <p:sldId id="265" r:id="rId11"/>
  </p:sldIdLst>
  <p:sldSz cx="51206400" cy="43891200"/>
  <p:notesSz cx="9283700" cy="6985000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716" y="138"/>
      </p:cViewPr>
      <p:guideLst>
        <p:guide orient="horz" pos="13824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C60EA-F6A1-4EC4-AFC8-AF8DF71A0F0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873125"/>
            <a:ext cx="27495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62325"/>
            <a:ext cx="7426325" cy="2749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83358-F32A-4612-919A-CF4A59C5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3358-F32A-4612-919A-CF4A59C55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3358-F32A-4612-919A-CF4A59C55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7410" y="-54192"/>
            <a:ext cx="51359370" cy="43999584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1335" y="15389018"/>
            <a:ext cx="32629626" cy="10536333"/>
          </a:xfrm>
        </p:spPr>
        <p:txBody>
          <a:bodyPr anchor="b">
            <a:noAutofit/>
          </a:bodyPr>
          <a:lstStyle>
            <a:lvl1pPr algn="r">
              <a:defRPr sz="302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1335" y="25925341"/>
            <a:ext cx="32629626" cy="702015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0" y="3901440"/>
            <a:ext cx="35547198" cy="21783040"/>
          </a:xfrm>
        </p:spPr>
        <p:txBody>
          <a:bodyPr anchor="ctr">
            <a:normAutofit/>
          </a:bodyPr>
          <a:lstStyle>
            <a:lvl1pPr algn="l">
              <a:defRPr sz="246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760" y="28610560"/>
            <a:ext cx="35547198" cy="10054157"/>
          </a:xfrm>
        </p:spPr>
        <p:txBody>
          <a:bodyPr anchor="ctr">
            <a:normAutofit/>
          </a:bodyPr>
          <a:lstStyle>
            <a:lvl1pPr marL="0" indent="0" algn="l">
              <a:buNone/>
              <a:defRPr sz="100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6032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356" y="3901440"/>
            <a:ext cx="34004219" cy="19344640"/>
          </a:xfrm>
        </p:spPr>
        <p:txBody>
          <a:bodyPr anchor="ctr">
            <a:normAutofit/>
          </a:bodyPr>
          <a:lstStyle>
            <a:lvl1pPr algn="l">
              <a:defRPr sz="246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66015" y="23246080"/>
            <a:ext cx="30350902" cy="2438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9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60320" indent="0">
              <a:buFontTx/>
              <a:buNone/>
              <a:defRPr/>
            </a:lvl2pPr>
            <a:lvl3pPr marL="5120640" indent="0">
              <a:buFontTx/>
              <a:buNone/>
              <a:defRPr/>
            </a:lvl3pPr>
            <a:lvl4pPr marL="7680960" indent="0">
              <a:buFontTx/>
              <a:buNone/>
              <a:defRPr/>
            </a:lvl4pPr>
            <a:lvl5pPr marL="102412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752" y="28610560"/>
            <a:ext cx="35547204" cy="10054157"/>
          </a:xfrm>
        </p:spPr>
        <p:txBody>
          <a:bodyPr anchor="ctr">
            <a:normAutofit/>
          </a:bodyPr>
          <a:lstStyle>
            <a:lvl1pPr marL="0" indent="0" algn="l">
              <a:buNone/>
              <a:defRPr sz="100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6032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03185" y="5058419"/>
            <a:ext cx="2560986" cy="3742566"/>
          </a:xfrm>
          <a:prstGeom prst="rect">
            <a:avLst/>
          </a:prstGeom>
        </p:spPr>
        <p:txBody>
          <a:bodyPr vert="horz" lIns="512064" tIns="256032" rIns="512064" bIns="256032" rtlCol="0" anchor="ctr">
            <a:noAutofit/>
          </a:bodyPr>
          <a:lstStyle/>
          <a:p>
            <a:pPr lvl="0"/>
            <a:r>
              <a:rPr lang="en-US" sz="44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87117" y="18473959"/>
            <a:ext cx="2560986" cy="3742566"/>
          </a:xfrm>
          <a:prstGeom prst="rect">
            <a:avLst/>
          </a:prstGeom>
        </p:spPr>
        <p:txBody>
          <a:bodyPr vert="horz" lIns="512064" tIns="256032" rIns="512064" bIns="256032" rtlCol="0" anchor="ctr">
            <a:noAutofit/>
          </a:bodyPr>
          <a:lstStyle/>
          <a:p>
            <a:pPr lvl="0"/>
            <a:r>
              <a:rPr lang="en-US" sz="44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14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2" y="12364723"/>
            <a:ext cx="35547204" cy="16610944"/>
          </a:xfrm>
        </p:spPr>
        <p:txBody>
          <a:bodyPr anchor="b">
            <a:normAutofit/>
          </a:bodyPr>
          <a:lstStyle>
            <a:lvl1pPr algn="l">
              <a:defRPr sz="246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752" y="28975667"/>
            <a:ext cx="35547204" cy="9689050"/>
          </a:xfrm>
        </p:spPr>
        <p:txBody>
          <a:bodyPr anchor="t">
            <a:normAutofit/>
          </a:bodyPr>
          <a:lstStyle>
            <a:lvl1pPr marL="0" indent="0" algn="l">
              <a:buNone/>
              <a:defRPr sz="100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6032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356" y="3901440"/>
            <a:ext cx="34004219" cy="19344640"/>
          </a:xfrm>
        </p:spPr>
        <p:txBody>
          <a:bodyPr anchor="ctr">
            <a:normAutofit/>
          </a:bodyPr>
          <a:lstStyle>
            <a:lvl1pPr algn="l">
              <a:defRPr sz="246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13743" y="25684480"/>
            <a:ext cx="35547210" cy="32911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4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60320" indent="0">
              <a:buFontTx/>
              <a:buNone/>
              <a:defRPr/>
            </a:lvl2pPr>
            <a:lvl3pPr marL="5120640" indent="0">
              <a:buFontTx/>
              <a:buNone/>
              <a:defRPr/>
            </a:lvl3pPr>
            <a:lvl4pPr marL="7680960" indent="0">
              <a:buFontTx/>
              <a:buNone/>
              <a:defRPr/>
            </a:lvl4pPr>
            <a:lvl5pPr marL="102412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752" y="28975667"/>
            <a:ext cx="35547204" cy="9689050"/>
          </a:xfrm>
        </p:spPr>
        <p:txBody>
          <a:bodyPr anchor="t">
            <a:normAutofit/>
          </a:bodyPr>
          <a:lstStyle>
            <a:lvl1pPr marL="0" indent="0" algn="l">
              <a:buNone/>
              <a:defRPr sz="100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6032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03185" y="5058419"/>
            <a:ext cx="2560986" cy="3742566"/>
          </a:xfrm>
          <a:prstGeom prst="rect">
            <a:avLst/>
          </a:prstGeom>
        </p:spPr>
        <p:txBody>
          <a:bodyPr vert="horz" lIns="512064" tIns="256032" rIns="512064" bIns="256032" rtlCol="0" anchor="ctr">
            <a:noAutofit/>
          </a:bodyPr>
          <a:lstStyle/>
          <a:p>
            <a:pPr lvl="0"/>
            <a:r>
              <a:rPr lang="en-US" sz="44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87117" y="18473959"/>
            <a:ext cx="2560986" cy="3742566"/>
          </a:xfrm>
          <a:prstGeom prst="rect">
            <a:avLst/>
          </a:prstGeom>
        </p:spPr>
        <p:txBody>
          <a:bodyPr vert="horz" lIns="512064" tIns="256032" rIns="512064" bIns="256032" rtlCol="0" anchor="ctr">
            <a:noAutofit/>
          </a:bodyPr>
          <a:lstStyle/>
          <a:p>
            <a:pPr lvl="0"/>
            <a:r>
              <a:rPr lang="en-US" sz="44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525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752" y="3901440"/>
            <a:ext cx="35512204" cy="19344640"/>
          </a:xfrm>
        </p:spPr>
        <p:txBody>
          <a:bodyPr anchor="ctr">
            <a:normAutofit/>
          </a:bodyPr>
          <a:lstStyle>
            <a:lvl1pPr algn="l">
              <a:defRPr sz="246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13743" y="25684480"/>
            <a:ext cx="35547210" cy="32911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440">
                <a:solidFill>
                  <a:schemeClr val="accent1"/>
                </a:solidFill>
              </a:defRPr>
            </a:lvl1pPr>
            <a:lvl2pPr marL="2560320" indent="0">
              <a:buFontTx/>
              <a:buNone/>
              <a:defRPr/>
            </a:lvl2pPr>
            <a:lvl3pPr marL="5120640" indent="0">
              <a:buFontTx/>
              <a:buNone/>
              <a:defRPr/>
            </a:lvl3pPr>
            <a:lvl4pPr marL="7680960" indent="0">
              <a:buFontTx/>
              <a:buNone/>
              <a:defRPr/>
            </a:lvl4pPr>
            <a:lvl5pPr marL="102412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752" y="28975667"/>
            <a:ext cx="35547204" cy="9689050"/>
          </a:xfrm>
        </p:spPr>
        <p:txBody>
          <a:bodyPr anchor="t">
            <a:normAutofit/>
          </a:bodyPr>
          <a:lstStyle>
            <a:lvl1pPr marL="0" indent="0" algn="l">
              <a:buNone/>
              <a:defRPr sz="100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6032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9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1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72947" y="3901443"/>
            <a:ext cx="5481347" cy="33609286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754" y="3901443"/>
            <a:ext cx="29092146" cy="336092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2" y="17285559"/>
            <a:ext cx="35547204" cy="11690118"/>
          </a:xfrm>
        </p:spPr>
        <p:txBody>
          <a:bodyPr anchor="b"/>
          <a:lstStyle>
            <a:lvl1pPr algn="l">
              <a:defRPr sz="2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752" y="28975667"/>
            <a:ext cx="35547204" cy="5506560"/>
          </a:xfrm>
        </p:spPr>
        <p:txBody>
          <a:bodyPr anchor="t"/>
          <a:lstStyle>
            <a:lvl1pPr marL="0" indent="0" algn="l">
              <a:buNone/>
              <a:defRPr sz="1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6032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0" y="3901440"/>
            <a:ext cx="35547198" cy="8453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3763" y="13827770"/>
            <a:ext cx="17293410" cy="24836941"/>
          </a:xfrm>
        </p:spPr>
        <p:txBody>
          <a:bodyPr>
            <a:normAutofit/>
          </a:bodyPr>
          <a:lstStyle>
            <a:lvl1pPr>
              <a:defRPr sz="10080"/>
            </a:lvl1pPr>
            <a:lvl2pPr>
              <a:defRPr sz="8960"/>
            </a:lvl2pPr>
            <a:lvl3pPr>
              <a:defRPr sz="7840"/>
            </a:lvl3pPr>
            <a:lvl4pPr>
              <a:defRPr sz="6720"/>
            </a:lvl4pPr>
            <a:lvl5pPr>
              <a:defRPr sz="6720"/>
            </a:lvl5pPr>
            <a:lvl6pPr>
              <a:defRPr sz="6720"/>
            </a:lvl6pPr>
            <a:lvl7pPr>
              <a:defRPr sz="6720"/>
            </a:lvl7pPr>
            <a:lvl8pPr>
              <a:defRPr sz="6720"/>
            </a:lvl8pPr>
            <a:lvl9pPr>
              <a:defRPr sz="6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7542" y="13827779"/>
            <a:ext cx="17293416" cy="24836947"/>
          </a:xfrm>
        </p:spPr>
        <p:txBody>
          <a:bodyPr>
            <a:normAutofit/>
          </a:bodyPr>
          <a:lstStyle>
            <a:lvl1pPr>
              <a:defRPr sz="10080"/>
            </a:lvl1pPr>
            <a:lvl2pPr>
              <a:defRPr sz="8960"/>
            </a:lvl2pPr>
            <a:lvl3pPr>
              <a:defRPr sz="7840"/>
            </a:lvl3pPr>
            <a:lvl4pPr>
              <a:defRPr sz="6720"/>
            </a:lvl4pPr>
            <a:lvl5pPr>
              <a:defRPr sz="6720"/>
            </a:lvl5pPr>
            <a:lvl6pPr>
              <a:defRPr sz="6720"/>
            </a:lvl6pPr>
            <a:lvl7pPr>
              <a:defRPr sz="6720"/>
            </a:lvl7pPr>
            <a:lvl8pPr>
              <a:defRPr sz="6720"/>
            </a:lvl8pPr>
            <a:lvl9pPr>
              <a:defRPr sz="6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0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7" y="3901440"/>
            <a:ext cx="35547193" cy="84531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755" y="13830291"/>
            <a:ext cx="17307763" cy="3688077"/>
          </a:xfrm>
        </p:spPr>
        <p:txBody>
          <a:bodyPr anchor="b">
            <a:noAutofit/>
          </a:bodyPr>
          <a:lstStyle>
            <a:lvl1pPr marL="0" indent="0">
              <a:buNone/>
              <a:defRPr sz="13440" b="0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55" y="17518378"/>
            <a:ext cx="17307763" cy="2114634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53184" y="13830291"/>
            <a:ext cx="17307763" cy="3688077"/>
          </a:xfrm>
        </p:spPr>
        <p:txBody>
          <a:bodyPr anchor="b">
            <a:noAutofit/>
          </a:bodyPr>
          <a:lstStyle>
            <a:lvl1pPr marL="0" indent="0">
              <a:buNone/>
              <a:defRPr sz="13440" b="0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53184" y="17518378"/>
            <a:ext cx="17307763" cy="2114634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2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5" y="3901440"/>
            <a:ext cx="35547198" cy="8453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5" y="9591066"/>
            <a:ext cx="15625019" cy="8182182"/>
          </a:xfrm>
        </p:spPr>
        <p:txBody>
          <a:bodyPr anchor="b">
            <a:normAutofit/>
          </a:bodyPr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9143" y="3295523"/>
            <a:ext cx="18961807" cy="353691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3755" y="17773245"/>
            <a:ext cx="15625019" cy="16540474"/>
          </a:xfrm>
        </p:spPr>
        <p:txBody>
          <a:bodyPr>
            <a:normAutofit/>
          </a:bodyPr>
          <a:lstStyle>
            <a:lvl1pPr marL="0" indent="0">
              <a:buNone/>
              <a:defRPr sz="784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5" y="30723840"/>
            <a:ext cx="35547198" cy="3627123"/>
          </a:xfrm>
        </p:spPr>
        <p:txBody>
          <a:bodyPr anchor="b">
            <a:normAutofit/>
          </a:bodyPr>
          <a:lstStyle>
            <a:lvl1pPr algn="l">
              <a:defRPr sz="134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13755" y="3901440"/>
            <a:ext cx="35547198" cy="24612595"/>
          </a:xfrm>
        </p:spPr>
        <p:txBody>
          <a:bodyPr anchor="t">
            <a:normAutofit/>
          </a:bodyPr>
          <a:lstStyle>
            <a:lvl1pPr marL="0" indent="0" algn="ctr">
              <a:buNone/>
              <a:defRPr sz="8960"/>
            </a:lvl1pPr>
            <a:lvl2pPr marL="2560320" indent="0">
              <a:buNone/>
              <a:defRPr sz="8960"/>
            </a:lvl2pPr>
            <a:lvl3pPr marL="5120640" indent="0">
              <a:buNone/>
              <a:defRPr sz="8960"/>
            </a:lvl3pPr>
            <a:lvl4pPr marL="7680960" indent="0">
              <a:buNone/>
              <a:defRPr sz="8960"/>
            </a:lvl4pPr>
            <a:lvl5pPr marL="10241280" indent="0">
              <a:buNone/>
              <a:defRPr sz="8960"/>
            </a:lvl5pPr>
            <a:lvl6pPr marL="12801600" indent="0">
              <a:buNone/>
              <a:defRPr sz="8960"/>
            </a:lvl6pPr>
            <a:lvl7pPr marL="15361920" indent="0">
              <a:buNone/>
              <a:defRPr sz="8960"/>
            </a:lvl7pPr>
            <a:lvl8pPr marL="17922240" indent="0">
              <a:buNone/>
              <a:defRPr sz="8960"/>
            </a:lvl8pPr>
            <a:lvl9pPr marL="20482560" indent="0">
              <a:buNone/>
              <a:defRPr sz="89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3755" y="34350963"/>
            <a:ext cx="35547198" cy="4313754"/>
          </a:xfrm>
        </p:spPr>
        <p:txBody>
          <a:bodyPr>
            <a:normAutofit/>
          </a:bodyPr>
          <a:lstStyle>
            <a:lvl1pPr marL="0" indent="0">
              <a:buNone/>
              <a:defRPr sz="6720"/>
            </a:lvl1pPr>
            <a:lvl2pPr marL="2560320" indent="0">
              <a:buNone/>
              <a:defRPr sz="6720"/>
            </a:lvl2pPr>
            <a:lvl3pPr marL="5120640" indent="0">
              <a:buNone/>
              <a:defRPr sz="5600"/>
            </a:lvl3pPr>
            <a:lvl4pPr marL="7680960" indent="0">
              <a:buNone/>
              <a:defRPr sz="5040"/>
            </a:lvl4pPr>
            <a:lvl5pPr marL="10241280" indent="0">
              <a:buNone/>
              <a:defRPr sz="5040"/>
            </a:lvl5pPr>
            <a:lvl6pPr marL="12801600" indent="0">
              <a:buNone/>
              <a:defRPr sz="5040"/>
            </a:lvl6pPr>
            <a:lvl7pPr marL="15361920" indent="0">
              <a:buNone/>
              <a:defRPr sz="5040"/>
            </a:lvl7pPr>
            <a:lvl8pPr marL="17922240" indent="0">
              <a:buNone/>
              <a:defRPr sz="5040"/>
            </a:lvl8pPr>
            <a:lvl9pPr marL="20482560" indent="0">
              <a:buNone/>
              <a:defRPr sz="50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47412" y="-54192"/>
            <a:ext cx="51359375" cy="43999584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3757" y="3901440"/>
            <a:ext cx="35547193" cy="8453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755" y="13827779"/>
            <a:ext cx="35547198" cy="2483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269445" y="38664726"/>
            <a:ext cx="3831139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E101-F41C-4E5A-95B6-187745E210B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3757" y="38664726"/>
            <a:ext cx="25888649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90186" y="38664726"/>
            <a:ext cx="2870773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accent1"/>
                </a:solidFill>
              </a:defRPr>
            </a:lvl1pPr>
          </a:lstStyle>
          <a:p>
            <a:fld id="{990963FB-89AE-44E4-9DEE-F553F3703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2560320" rtl="0" eaLnBrk="1" latinLnBrk="0" hangingPunct="1">
        <a:spcBef>
          <a:spcPct val="0"/>
        </a:spcBef>
        <a:buNone/>
        <a:defRPr sz="2016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0240" indent="-1920240" algn="l" defTabSz="2560320" rtl="0" eaLnBrk="1" latinLnBrk="0" hangingPunct="1">
        <a:spcBef>
          <a:spcPts val="5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60520" indent="-1600200" algn="l" defTabSz="2560320" rtl="0" eaLnBrk="1" latinLnBrk="0" hangingPunct="1">
        <a:spcBef>
          <a:spcPts val="5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0" indent="-1280160" algn="l" defTabSz="2560320" rtl="0" eaLnBrk="1" latinLnBrk="0" hangingPunct="1">
        <a:spcBef>
          <a:spcPts val="5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61120" indent="-1280160" algn="l" defTabSz="2560320" rtl="0" eaLnBrk="1" latinLnBrk="0" hangingPunct="1">
        <a:spcBef>
          <a:spcPts val="5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21440" indent="-1280160" algn="l" defTabSz="2560320" rtl="0" eaLnBrk="1" latinLnBrk="0" hangingPunct="1">
        <a:spcBef>
          <a:spcPts val="5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081760" indent="-1280160" algn="l" defTabSz="2560320" rtl="0" eaLnBrk="1" latinLnBrk="0" hangingPunct="1">
        <a:spcBef>
          <a:spcPts val="5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642080" indent="-1280160" algn="l" defTabSz="2560320" rtl="0" eaLnBrk="1" latinLnBrk="0" hangingPunct="1">
        <a:spcBef>
          <a:spcPts val="5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02400" indent="-1280160" algn="l" defTabSz="2560320" rtl="0" eaLnBrk="1" latinLnBrk="0" hangingPunct="1">
        <a:spcBef>
          <a:spcPts val="5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62720" indent="-1280160" algn="l" defTabSz="2560320" rtl="0" eaLnBrk="1" latinLnBrk="0" hangingPunct="1">
        <a:spcBef>
          <a:spcPts val="5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mailto:Helen.Teague@pepperdine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scd.org/publications/educational_leadership/feb08/vol65/num05/The_Thought-Filled_Curriculum.asp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630400" y="0"/>
            <a:ext cx="0" cy="438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0" y="0"/>
            <a:ext cx="0" cy="438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359832" y="1062793"/>
            <a:ext cx="46898242" cy="41765613"/>
            <a:chOff x="3539763" y="1497436"/>
            <a:chExt cx="46898242" cy="41765613"/>
          </a:xfrm>
        </p:grpSpPr>
        <p:sp>
          <p:nvSpPr>
            <p:cNvPr id="4" name="TextBox 3"/>
            <p:cNvSpPr txBox="1"/>
            <p:nvPr/>
          </p:nvSpPr>
          <p:spPr>
            <a:xfrm>
              <a:off x="39057943" y="5152335"/>
              <a:ext cx="11380062" cy="2015936"/>
            </a:xfrm>
            <a:prstGeom prst="rect">
              <a:avLst/>
            </a:prstGeom>
            <a:solidFill>
              <a:schemeClr val="accent1"/>
            </a:solidFill>
            <a:ln w="1587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500" dirty="0">
                  <a:solidFill>
                    <a:srgbClr val="7030A0"/>
                  </a:solidFill>
                  <a:latin typeface="Elephant" panose="02020904090505020303" pitchFamily="18" charset="0"/>
                  <a:cs typeface="MV Boli" panose="02000500030200090000" pitchFamily="2" charset="0"/>
                </a:rPr>
                <a:t>#</a:t>
              </a:r>
              <a:r>
                <a:rPr lang="en-US" sz="12500" dirty="0" err="1">
                  <a:solidFill>
                    <a:srgbClr val="7030A0"/>
                  </a:solidFill>
                  <a:latin typeface="Elephant" panose="02020904090505020303" pitchFamily="18" charset="0"/>
                  <a:cs typeface="MV Boli" panose="02000500030200090000" pitchFamily="2" charset="0"/>
                </a:rPr>
                <a:t>MakerPED</a:t>
              </a:r>
              <a:endParaRPr lang="en-US" sz="12500" dirty="0">
                <a:solidFill>
                  <a:srgbClr val="7030A0"/>
                </a:solidFill>
                <a:latin typeface="Elephant" panose="02020904090505020303" pitchFamily="18" charset="0"/>
                <a:cs typeface="MV Boli" panose="0200050003020009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96389" y="39033450"/>
              <a:ext cx="22916360" cy="3016210"/>
            </a:xfrm>
            <a:prstGeom prst="rect">
              <a:avLst/>
            </a:prstGeom>
            <a:noFill/>
            <a:ln w="1587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Helen Teague </a:t>
              </a:r>
            </a:p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Helen.Teague@pepperdine.edu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39763" y="1497436"/>
              <a:ext cx="35118610" cy="5632311"/>
            </a:xfrm>
            <a:prstGeom prst="rect">
              <a:avLst/>
            </a:prstGeom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ln w="1270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b="1" dirty="0">
                  <a:latin typeface="Georgia" panose="02040502050405020303" pitchFamily="18" charset="0"/>
                </a:rPr>
                <a:t>The MakeCamp Pilot Option for Professional Development: </a:t>
              </a:r>
              <a:endParaRPr lang="en-US" sz="12000" b="1" dirty="0" smtClean="0">
                <a:latin typeface="Georgia" panose="02040502050405020303" pitchFamily="18" charset="0"/>
              </a:endParaRPr>
            </a:p>
            <a:p>
              <a:pPr algn="ctr"/>
              <a:r>
                <a:rPr lang="en-US" sz="12000" b="1" dirty="0" smtClean="0">
                  <a:latin typeface="Georgia" panose="02040502050405020303" pitchFamily="18" charset="0"/>
                </a:rPr>
                <a:t>Sociocultural </a:t>
              </a:r>
              <a:r>
                <a:rPr lang="en-US" sz="12000" b="1" dirty="0">
                  <a:latin typeface="Georgia" panose="02040502050405020303" pitchFamily="18" charset="0"/>
                </a:rPr>
                <a:t>Sustainable Innovation</a:t>
              </a:r>
              <a:endParaRPr lang="en-US" sz="12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057943" y="40216061"/>
              <a:ext cx="10372465" cy="3046988"/>
            </a:xfrm>
            <a:prstGeom prst="rect">
              <a:avLst/>
            </a:prstGeom>
            <a:solidFill>
              <a:schemeClr val="bg1"/>
            </a:solidFill>
            <a:ln w="1587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atin typeface="Georgia" panose="02040502050405020303" pitchFamily="18" charset="0"/>
                  <a:cs typeface="MV Boli" panose="02000500030200090000" pitchFamily="2" charset="0"/>
                </a:rPr>
                <a:t>Scan the QR-Code</a:t>
              </a:r>
            </a:p>
            <a:p>
              <a:pPr algn="ctr"/>
              <a:r>
                <a:rPr lang="en-US" sz="9600" dirty="0">
                  <a:latin typeface="Georgia" panose="02040502050405020303" pitchFamily="18" charset="0"/>
                  <a:cs typeface="MV Boli" panose="02000500030200090000" pitchFamily="2" charset="0"/>
                </a:rPr>
                <a:t>See the Video!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8372" y="28989573"/>
              <a:ext cx="10609198" cy="1060919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44" y="10430742"/>
            <a:ext cx="14630399" cy="14220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071"/>
            <a:ext cx="38478441" cy="268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232" y="14538959"/>
            <a:ext cx="35547204" cy="7304397"/>
          </a:xfrm>
        </p:spPr>
        <p:txBody>
          <a:bodyPr/>
          <a:lstStyle/>
          <a:p>
            <a:r>
              <a:rPr lang="en-US" dirty="0" smtClean="0"/>
              <a:t>Thank you for attending! For More Information: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577" y="23974159"/>
            <a:ext cx="35547204" cy="5506560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Helen.Teague@pepperdine.edu</a:t>
            </a:r>
            <a:endParaRPr lang="en-US" dirty="0" smtClean="0"/>
          </a:p>
          <a:p>
            <a:pPr algn="ctr"/>
            <a:r>
              <a:rPr lang="en-US" dirty="0" smtClean="0"/>
              <a:t>@</a:t>
            </a:r>
            <a:r>
              <a:rPr lang="en-US" dirty="0" err="1" smtClean="0"/>
              <a:t>tweetTeague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5905" y="1038452"/>
            <a:ext cx="37084549" cy="5863144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1270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latin typeface="Georgia" panose="02040502050405020303" pitchFamily="18" charset="0"/>
              </a:rPr>
              <a:t>The MakeCamp Pilot Option for Professional Development: Sociocultural Sustainable Innovation</a:t>
            </a:r>
            <a:endParaRPr lang="en-US" sz="125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331" y="28086264"/>
            <a:ext cx="20116246" cy="14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6130" y="1062793"/>
            <a:ext cx="44669550" cy="3939540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1270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latin typeface="Georgia" panose="02040502050405020303" pitchFamily="18" charset="0"/>
              </a:rPr>
              <a:t>The MakeCamp Pilot Option for Professional Development: Sociocultural Sustainable Innovation</a:t>
            </a:r>
            <a:endParaRPr lang="en-US" sz="125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8880" y="9632186"/>
            <a:ext cx="40233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IDEA: SITUATING </a:t>
            </a:r>
            <a:r>
              <a:rPr lang="en-US" sz="15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PROFESSIONAL </a:t>
            </a:r>
            <a:r>
              <a:rPr lang="en-US" sz="15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IN MAKERSPACES</a:t>
            </a:r>
            <a:endParaRPr lang="en-US" sz="15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0" y="16108680"/>
            <a:ext cx="24307800" cy="24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630400" y="0"/>
            <a:ext cx="0" cy="438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0" y="0"/>
            <a:ext cx="0" cy="438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8914" y="42064896"/>
            <a:ext cx="28627753" cy="1554272"/>
          </a:xfrm>
          <a:prstGeom prst="rect">
            <a:avLst/>
          </a:prstGeom>
          <a:noFill/>
          <a:ln w="165100" cmpd="thickThin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Learning about Learning by Learning about Making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82617" y="4717692"/>
            <a:ext cx="12017118" cy="2015936"/>
          </a:xfrm>
          <a:prstGeom prst="rect">
            <a:avLst/>
          </a:prstGeom>
          <a:solidFill>
            <a:schemeClr val="accent1"/>
          </a:solidFill>
          <a:ln w="1587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solidFill>
                  <a:srgbClr val="7030A0"/>
                </a:solidFill>
                <a:latin typeface="Elephant" panose="02020904090505020303" pitchFamily="18" charset="0"/>
                <a:cs typeface="MV Boli" panose="02000500030200090000" pitchFamily="2" charset="0"/>
              </a:rPr>
              <a:t>#</a:t>
            </a:r>
            <a:r>
              <a:rPr lang="en-US" sz="12500" dirty="0" err="1">
                <a:solidFill>
                  <a:srgbClr val="7030A0"/>
                </a:solidFill>
                <a:latin typeface="Elephant" panose="02020904090505020303" pitchFamily="18" charset="0"/>
                <a:cs typeface="MV Boli" panose="02000500030200090000" pitchFamily="2" charset="0"/>
              </a:rPr>
              <a:t>MakerPED</a:t>
            </a:r>
            <a:endParaRPr lang="en-US" sz="12500" dirty="0">
              <a:solidFill>
                <a:srgbClr val="7030A0"/>
              </a:solidFill>
              <a:latin typeface="Elephant" panose="02020904090505020303" pitchFamily="18" charset="0"/>
              <a:cs typeface="MV Boli" panose="0200050003020009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3628" y="2966914"/>
            <a:ext cx="37084549" cy="5863144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1270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latin typeface="Georgia" panose="02040502050405020303" pitchFamily="18" charset="0"/>
              </a:rPr>
              <a:t>The MakeCamp Pilot Option for Professional Development: Sociocultural Sustainable Innovation</a:t>
            </a:r>
            <a:endParaRPr lang="en-US" sz="125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5132" y="24320658"/>
            <a:ext cx="30970868" cy="1641280"/>
          </a:xfrm>
          <a:prstGeom prst="rect">
            <a:avLst/>
          </a:prstGeom>
          <a:noFill/>
          <a:ln w="165100" cmpd="thickThin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Autonomy-Resources-Time-Expert Guidance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4471" y="9219321"/>
            <a:ext cx="29622864" cy="14957941"/>
          </a:xfrm>
          <a:prstGeom prst="rect">
            <a:avLst/>
          </a:prstGeom>
          <a:solidFill>
            <a:schemeClr val="bg2"/>
          </a:solidFill>
          <a:ln w="165100" cmpd="thickThin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sz="1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educational, </a:t>
            </a:r>
          </a:p>
          <a:p>
            <a:pPr algn="ctr"/>
            <a:r>
              <a:rPr lang="en-US" sz="1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    </a:t>
            </a:r>
          </a:p>
          <a:p>
            <a:pPr algn="ctr"/>
            <a:r>
              <a:rPr lang="en-US" sz="1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re-emerge </a:t>
            </a:r>
          </a:p>
          <a:p>
            <a:pPr algn="ctr"/>
            <a:r>
              <a:rPr lang="en-US" sz="1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something meaningful </a:t>
            </a:r>
          </a:p>
          <a:p>
            <a:pPr algn="ctr"/>
            <a:r>
              <a:rPr lang="en-US" sz="1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educators?</a:t>
            </a:r>
          </a:p>
          <a:p>
            <a:pPr algn="ctr"/>
            <a:endParaRPr lang="en-US" sz="9600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668" y="32094543"/>
            <a:ext cx="11203101" cy="1060919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1739636" y="14371278"/>
            <a:ext cx="3787796" cy="6430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15" y="26574296"/>
            <a:ext cx="22472191" cy="148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630400" y="0"/>
            <a:ext cx="0" cy="438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0" y="0"/>
            <a:ext cx="0" cy="438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6130" y="9406024"/>
            <a:ext cx="30849215" cy="7786747"/>
          </a:xfrm>
          <a:prstGeom prst="rect">
            <a:avLst/>
          </a:prstGeom>
          <a:noFill/>
          <a:ln w="165100" cmpd="thickThin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latin typeface="Georgia" panose="02040502050405020303" pitchFamily="18" charset="0"/>
                <a:cs typeface="Times New Roman" panose="02020603050405020304" pitchFamily="18" charset="0"/>
              </a:rPr>
              <a:t>Autonomy </a:t>
            </a:r>
            <a:r>
              <a:rPr lang="en-US" sz="12500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~</a:t>
            </a:r>
            <a:r>
              <a:rPr lang="en-US" sz="125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500" dirty="0">
                <a:latin typeface="Georgia" panose="02040502050405020303" pitchFamily="18" charset="0"/>
                <a:cs typeface="Times New Roman" panose="02020603050405020304" pitchFamily="18" charset="0"/>
              </a:rPr>
              <a:t>Resources </a:t>
            </a:r>
            <a:r>
              <a:rPr lang="en-US" sz="12500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~</a:t>
            </a:r>
            <a:r>
              <a:rPr lang="en-US" sz="125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500" dirty="0">
                <a:latin typeface="Georgia" panose="02040502050405020303" pitchFamily="18" charset="0"/>
                <a:cs typeface="Times New Roman" panose="02020603050405020304" pitchFamily="18" charset="0"/>
              </a:rPr>
              <a:t>Time </a:t>
            </a:r>
            <a:r>
              <a:rPr lang="en-US" sz="12500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~</a:t>
            </a:r>
            <a:r>
              <a:rPr lang="en-US" sz="125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500" dirty="0">
                <a:latin typeface="Georgia" panose="02040502050405020303" pitchFamily="18" charset="0"/>
                <a:cs typeface="Times New Roman" panose="02020603050405020304" pitchFamily="18" charset="0"/>
              </a:rPr>
              <a:t>Expert Guidance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93939" y="2884584"/>
            <a:ext cx="8448403" cy="1569660"/>
          </a:xfrm>
          <a:prstGeom prst="rect">
            <a:avLst/>
          </a:prstGeom>
          <a:solidFill>
            <a:schemeClr val="bg1"/>
          </a:solidFill>
          <a:ln w="174625">
            <a:solidFill>
              <a:schemeClr val="tx1">
                <a:alpha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rgbClr val="7030A0"/>
                </a:solidFill>
                <a:latin typeface="Elephant" panose="02020904090505020303" pitchFamily="18" charset="0"/>
                <a:cs typeface="MV Boli" panose="02000500030200090000" pitchFamily="2" charset="0"/>
              </a:rPr>
              <a:t>#</a:t>
            </a:r>
            <a:r>
              <a:rPr lang="en-US" sz="9600" dirty="0" err="1">
                <a:solidFill>
                  <a:srgbClr val="7030A0"/>
                </a:solidFill>
                <a:latin typeface="Elephant" panose="02020904090505020303" pitchFamily="18" charset="0"/>
                <a:cs typeface="MV Boli" panose="02000500030200090000" pitchFamily="2" charset="0"/>
              </a:rPr>
              <a:t>MakerPED</a:t>
            </a:r>
            <a:endParaRPr lang="en-US" sz="9600" dirty="0">
              <a:solidFill>
                <a:srgbClr val="7030A0"/>
              </a:solidFill>
              <a:latin typeface="Elephant" panose="02020904090505020303" pitchFamily="18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74" y="18899884"/>
            <a:ext cx="19025420" cy="23055286"/>
          </a:xfrm>
          <a:prstGeom prst="rect">
            <a:avLst/>
          </a:prstGeom>
          <a:ln w="190500">
            <a:solidFill>
              <a:srgbClr val="7030A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76130" y="1062793"/>
            <a:ext cx="37084549" cy="5863144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1270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latin typeface="Georgia" panose="02040502050405020303" pitchFamily="18" charset="0"/>
              </a:rPr>
              <a:t>The MakeCamp Pilot Option for Professional Development: Sociocultural Sustainable Innovation</a:t>
            </a:r>
            <a:endParaRPr lang="en-US" sz="125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49106" y="27987727"/>
            <a:ext cx="14246941" cy="14246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996">
            <a:off x="26181220" y="8655358"/>
            <a:ext cx="23715407" cy="217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630400" y="0"/>
            <a:ext cx="0" cy="438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0" y="0"/>
            <a:ext cx="0" cy="438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21" y="10789497"/>
            <a:ext cx="46555617" cy="27467819"/>
          </a:xfrm>
          <a:prstGeom prst="rect">
            <a:avLst/>
          </a:prstGeom>
          <a:ln w="238125">
            <a:solidFill>
              <a:srgbClr val="7030A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0285062" y="40628123"/>
            <a:ext cx="8448403" cy="1569660"/>
          </a:xfrm>
          <a:prstGeom prst="rect">
            <a:avLst/>
          </a:prstGeom>
          <a:solidFill>
            <a:schemeClr val="bg1"/>
          </a:solidFill>
          <a:ln w="174625">
            <a:solidFill>
              <a:schemeClr val="tx1">
                <a:alpha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rgbClr val="7030A0"/>
                </a:solidFill>
                <a:latin typeface="Elephant" panose="02020904090505020303" pitchFamily="18" charset="0"/>
                <a:cs typeface="MV Boli" panose="02000500030200090000" pitchFamily="2" charset="0"/>
              </a:rPr>
              <a:t>#</a:t>
            </a:r>
            <a:r>
              <a:rPr lang="en-US" sz="9600" dirty="0" err="1">
                <a:solidFill>
                  <a:srgbClr val="7030A0"/>
                </a:solidFill>
                <a:latin typeface="Elephant" panose="02020904090505020303" pitchFamily="18" charset="0"/>
                <a:cs typeface="MV Boli" panose="02000500030200090000" pitchFamily="2" charset="0"/>
              </a:rPr>
              <a:t>MakerPED</a:t>
            </a:r>
            <a:endParaRPr lang="en-US" sz="9600" dirty="0">
              <a:solidFill>
                <a:srgbClr val="7030A0"/>
              </a:solidFill>
              <a:latin typeface="Elephant" panose="02020904090505020303" pitchFamily="18" charset="0"/>
              <a:cs typeface="MV Boli" panose="0200050003020009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7498" y="1770716"/>
            <a:ext cx="37084549" cy="5863144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1270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latin typeface="Georgia" panose="02040502050405020303" pitchFamily="18" charset="0"/>
              </a:rPr>
              <a:t>The MakeCamp Pilot Option for Professional Development: Sociocultural Sustainable Innovation</a:t>
            </a:r>
            <a:endParaRPr lang="en-US" sz="125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99019" y="1244653"/>
            <a:ext cx="14246941" cy="14246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609" y="17715762"/>
            <a:ext cx="22948489" cy="22948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04" y="4778478"/>
            <a:ext cx="31945389" cy="8740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179" y="13518740"/>
            <a:ext cx="11434456" cy="23674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417" y="25215651"/>
            <a:ext cx="14291983" cy="186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5" y="7529369"/>
            <a:ext cx="17708885" cy="84531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Examples of Maker Products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996">
            <a:off x="2138657" y="18861270"/>
            <a:ext cx="23715407" cy="21734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590" y="27248128"/>
            <a:ext cx="8874689" cy="15542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1383" y="5002333"/>
            <a:ext cx="25515017" cy="17975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130" y="1062793"/>
            <a:ext cx="46864110" cy="3939540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1270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latin typeface="Georgia" panose="02040502050405020303" pitchFamily="18" charset="0"/>
              </a:rPr>
              <a:t>The MakeCamp Pilot Option for Professional Development: Sociocultural Sustainable Innovation</a:t>
            </a:r>
            <a:endParaRPr lang="en-US" sz="125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17" y="7837292"/>
            <a:ext cx="42361823" cy="3108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130" y="1062793"/>
            <a:ext cx="46864110" cy="3939540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1270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latin typeface="Georgia" panose="02040502050405020303" pitchFamily="18" charset="0"/>
              </a:rPr>
              <a:t>The MakeCamp Pilot Option for Professional Development: Sociocultural Sustainable Innovation</a:t>
            </a:r>
            <a:endParaRPr lang="en-US" sz="125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9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5905" y="1038452"/>
            <a:ext cx="37084549" cy="5863144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1270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latin typeface="Georgia" panose="02040502050405020303" pitchFamily="18" charset="0"/>
              </a:rPr>
              <a:t>The MakeCamp Pilot Option for Professional Development: Sociocultural Sustainable Innovation</a:t>
            </a:r>
            <a:endParaRPr lang="en-US" sz="125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0245" y="8377084"/>
            <a:ext cx="37755871" cy="351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</a:t>
            </a:r>
            <a:r>
              <a:rPr lang="en-US" i="1" dirty="0"/>
              <a:t>Curriculums must become more thought-filled in the sense of </a:t>
            </a:r>
          </a:p>
          <a:p>
            <a:r>
              <a:rPr lang="en-US" i="1" dirty="0"/>
              <a:t>enlarging students' capacities to think deeply and creatively</a:t>
            </a:r>
            <a:r>
              <a:rPr lang="en-US" dirty="0"/>
              <a:t>."</a:t>
            </a:r>
          </a:p>
          <a:p>
            <a:pPr marL="1143000" indent="-1143000">
              <a:buFontTx/>
              <a:buChar char="-"/>
            </a:pPr>
            <a:r>
              <a:rPr lang="en-US" dirty="0"/>
              <a:t>Costa, "</a:t>
            </a:r>
            <a:r>
              <a:rPr lang="en-US" u="sng" dirty="0">
                <a:hlinkClick r:id="rId2"/>
              </a:rPr>
              <a:t>The Thought-Filled Curriculum</a:t>
            </a:r>
            <a:r>
              <a:rPr lang="en-US" dirty="0"/>
              <a:t>"  </a:t>
            </a:r>
          </a:p>
          <a:p>
            <a:pPr marL="1143000" indent="-114300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1371600" indent="-1371600">
              <a:buAutoNum type="arabicPlain" startAt="5"/>
            </a:pPr>
            <a:r>
              <a:rPr lang="en-US" dirty="0"/>
              <a:t>themes to shape curriculum, which include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dirty="0"/>
              <a:t>learning to think,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dirty="0"/>
              <a:t>thinking to learn,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dirty="0"/>
              <a:t>thinking together,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dirty="0"/>
              <a:t>thinking about our own thinking, </a:t>
            </a:r>
          </a:p>
          <a:p>
            <a:r>
              <a:rPr lang="en-US" dirty="0"/>
              <a:t>And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dirty="0"/>
              <a:t>thinking big. </a:t>
            </a:r>
          </a:p>
          <a:p>
            <a:pPr marL="1371600" indent="-1371600">
              <a:buAutoNum type="arabicPlain" startAt="5"/>
            </a:pPr>
            <a:endParaRPr lang="en-US" dirty="0"/>
          </a:p>
          <a:p>
            <a:r>
              <a:rPr lang="en-US" b="1" i="1" dirty="0"/>
              <a:t>How does the MakeCamp PED integrate the 5 themes?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/>
              <a:t>Costa, A.L. (2008, February). </a:t>
            </a:r>
          </a:p>
          <a:p>
            <a:r>
              <a:rPr lang="en-US" dirty="0"/>
              <a:t>The thought-filled curriculum. </a:t>
            </a:r>
          </a:p>
          <a:p>
            <a:r>
              <a:rPr lang="en-US" i="1" dirty="0"/>
              <a:t>Educational Leadership, 65</a:t>
            </a:r>
            <a:r>
              <a:rPr lang="en-US" dirty="0"/>
              <a:t>(5), 20-24.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http://www.ascd.org/publications/educational_leadership/</a:t>
            </a:r>
          </a:p>
          <a:p>
            <a:r>
              <a:rPr lang="en-US" dirty="0">
                <a:hlinkClick r:id="rId2"/>
              </a:rPr>
              <a:t>feb08/vol65/num05/The_Thought-Filled_Curriculum.aspx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045" y="11051459"/>
            <a:ext cx="13922477" cy="247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240</Words>
  <Application>Microsoft Office PowerPoint</Application>
  <PresentationFormat>Custom</PresentationFormat>
  <Paragraphs>58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Elephant</vt:lpstr>
      <vt:lpstr>Georgia</vt:lpstr>
      <vt:lpstr>MV Boli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Maker Products</vt:lpstr>
      <vt:lpstr>PowerPoint Presentation</vt:lpstr>
      <vt:lpstr>PowerPoint Presentation</vt:lpstr>
      <vt:lpstr>Thank you for attending! For More Information:</vt:lpstr>
    </vt:vector>
  </TitlesOfParts>
  <Manager>Ms. Helen Teague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Oslund;Ms. Helen Teague</dc:creator>
  <cp:lastModifiedBy>Helen Teague</cp:lastModifiedBy>
  <cp:revision>60</cp:revision>
  <cp:lastPrinted>2015-07-06T21:40:32Z</cp:lastPrinted>
  <dcterms:created xsi:type="dcterms:W3CDTF">2014-09-15T02:09:12Z</dcterms:created>
  <dcterms:modified xsi:type="dcterms:W3CDTF">2016-03-24T16:29:14Z</dcterms:modified>
</cp:coreProperties>
</file>